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8" r:id="rId1"/>
  </p:sldMasterIdLst>
  <p:sldIdLst>
    <p:sldId id="256" r:id="rId2"/>
    <p:sldId id="257" r:id="rId3"/>
    <p:sldId id="264" r:id="rId4"/>
    <p:sldId id="258" r:id="rId5"/>
    <p:sldId id="265" r:id="rId6"/>
    <p:sldId id="262" r:id="rId7"/>
    <p:sldId id="259" r:id="rId8"/>
    <p:sldId id="267" r:id="rId9"/>
    <p:sldId id="268" r:id="rId10"/>
    <p:sldId id="260" r:id="rId11"/>
    <p:sldId id="263" r:id="rId12"/>
    <p:sldId id="269" r:id="rId13"/>
    <p:sldId id="261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487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4086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812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1731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1950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1586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0755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8830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079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05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082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092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074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2162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553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1957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8783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940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252" y="112065"/>
            <a:ext cx="9898444" cy="2509213"/>
          </a:xfrm>
        </p:spPr>
        <p:txBody>
          <a:bodyPr>
            <a:normAutofit/>
          </a:bodyPr>
          <a:lstStyle/>
          <a:p>
            <a:r>
              <a:rPr lang="sr-Cyrl-RS" sz="6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ЕПИДЕМИЈЕ, ПАНДЕМИЈЕ</a:t>
            </a:r>
            <a:r>
              <a:rPr lang="sr-Cyrl-RS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/>
            </a:r>
            <a:br>
              <a:rPr lang="sr-Cyrl-RS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sr-Cyrl-R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појам и мере заштите</a:t>
            </a:r>
            <a:endParaRPr lang="en-US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6352" y="2621278"/>
            <a:ext cx="6117336" cy="3805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63871974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4632" y="1810512"/>
            <a:ext cx="103235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r-Cyrl-RS" dirty="0"/>
          </a:p>
          <a:p>
            <a:pPr algn="ctr"/>
            <a:r>
              <a:rPr lang="sr-Cyrl-RS" sz="4000" b="1" dirty="0">
                <a:solidFill>
                  <a:schemeClr val="accent6">
                    <a:lumMod val="75000"/>
                  </a:schemeClr>
                </a:solidFill>
              </a:rPr>
              <a:t>ХИГИЈЕНСКЕ МЕРЕ </a:t>
            </a:r>
          </a:p>
          <a:p>
            <a:pPr algn="ctr"/>
            <a:endParaRPr lang="sr-Cyrl-RS" sz="4000" b="1" dirty="0"/>
          </a:p>
          <a:p>
            <a:pPr algn="just"/>
            <a:endParaRPr lang="sr-Cyrl-RS" sz="4000" dirty="0"/>
          </a:p>
        </p:txBody>
      </p:sp>
    </p:spTree>
    <p:extLst>
      <p:ext uri="{BB962C8B-B14F-4D97-AF65-F5344CB8AC3E}">
        <p14:creationId xmlns:p14="http://schemas.microsoft.com/office/powerpoint/2010/main" xmlns="" val="209488411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7088" y="1372047"/>
            <a:ext cx="7434072" cy="53949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24712" y="643420"/>
            <a:ext cx="9299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dirty="0"/>
              <a:t>Перите руке темељито водом и сапуном !!! Руке трљајте док се не створи обилна пена. Перите и надланице, између прстију, испод ноката и ручне зглобове, а не само дланове !!!</a:t>
            </a:r>
          </a:p>
        </p:txBody>
      </p:sp>
    </p:spTree>
    <p:extLst>
      <p:ext uri="{BB962C8B-B14F-4D97-AF65-F5344CB8AC3E}">
        <p14:creationId xmlns:p14="http://schemas.microsoft.com/office/powerpoint/2010/main" xmlns="" val="2729580940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024" y="1161288"/>
            <a:ext cx="65013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КАДА КАШЉЕТЕ И КИЈАТЕ користите марамицу коју потом бацате у канту за отпатке</a:t>
            </a:r>
          </a:p>
          <a:p>
            <a:endParaRPr lang="ru-RU" dirty="0"/>
          </a:p>
          <a:p>
            <a:r>
              <a:rPr lang="ru-RU" dirty="0"/>
              <a:t>КАШЉИТЕ И КИЈАЈТЕ у рукав у висини лакта,</a:t>
            </a:r>
          </a:p>
          <a:p>
            <a:endParaRPr lang="ru-RU" dirty="0"/>
          </a:p>
          <a:p>
            <a:r>
              <a:rPr lang="ru-RU" dirty="0"/>
              <a:t>ИЗБЕГАВАЈТЕ руковање приликом поздрављања и одржавајте међусобно одстојање од 1метра</a:t>
            </a:r>
          </a:p>
          <a:p>
            <a:endParaRPr lang="ru-RU" dirty="0"/>
          </a:p>
          <a:p>
            <a:r>
              <a:rPr lang="sr-Cyrl-RS" dirty="0"/>
              <a:t>КОРИСТИТЕ дезинфекциона средства за руке на бази алкохола који делује против вируса или асепсол који уништава бактерије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4536" y="705444"/>
            <a:ext cx="5541264" cy="5027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62885290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4480" y="768096"/>
            <a:ext cx="10314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/>
              <a:t>ОСТАНИТЕ КОД КУЋЕ АКО ИМАТЕ СЛЕДЕЋЕ СИМПТОМЕ: </a:t>
            </a:r>
          </a:p>
          <a:p>
            <a:pPr algn="just"/>
            <a:endParaRPr lang="sr-Cyrl-R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dirty="0"/>
              <a:t>телесна температура преко 38 степени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dirty="0"/>
              <a:t>грозница, главобоља, болови у мишићима и зглобовима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dirty="0"/>
              <a:t>кијавица, кашаљ, грлобоља, вртоглавица, стомачне тегобе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0096" y="2245424"/>
            <a:ext cx="6108192" cy="4018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61942631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9129" y="1038416"/>
            <a:ext cx="87965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/>
              <a:t>ОСТАЛЕ МЕРЕ:</a:t>
            </a:r>
          </a:p>
          <a:p>
            <a:pPr algn="just"/>
            <a:endParaRPr lang="sr-Cyrl-RS" dirty="0"/>
          </a:p>
          <a:p>
            <a:pPr algn="just"/>
            <a:r>
              <a:rPr lang="sr-Cyrl-RS" dirty="0"/>
              <a:t>- подстицај природном имунитету храном богатом витамином Ц,  </a:t>
            </a:r>
          </a:p>
          <a:p>
            <a:pPr algn="just"/>
            <a:r>
              <a:rPr lang="sr-Cyrl-RS" dirty="0"/>
              <a:t>  витамини спречавају умор и враћају физичку енергију </a:t>
            </a:r>
          </a:p>
          <a:p>
            <a:pPr algn="just"/>
            <a:r>
              <a:rPr lang="sr-Cyrl-RS" dirty="0"/>
              <a:t>- често проветравајте просторије у којој проводите време</a:t>
            </a:r>
          </a:p>
          <a:p>
            <a:pPr algn="just"/>
            <a:r>
              <a:rPr lang="sr-Cyrl-RS" dirty="0"/>
              <a:t>- чистите просторије средствима за чишћење и дезинфекцију</a:t>
            </a:r>
          </a:p>
          <a:p>
            <a:pPr algn="just"/>
            <a:r>
              <a:rPr lang="sr-Cyrl-RS" dirty="0"/>
              <a:t>- смањите контакте и избегавајте веће скупове</a:t>
            </a:r>
          </a:p>
          <a:p>
            <a:pPr algn="just"/>
            <a:r>
              <a:rPr lang="sr-Cyrl-RS" dirty="0"/>
              <a:t>- смањите стрес, јер стрес слаби ваш имунитет</a:t>
            </a:r>
          </a:p>
          <a:p>
            <a:pPr algn="just"/>
            <a:endParaRPr lang="sr-Cyrl-RS" dirty="0"/>
          </a:p>
          <a:p>
            <a:pPr algn="just"/>
            <a:endParaRPr lang="sr-Cyrl-RS" dirty="0"/>
          </a:p>
          <a:p>
            <a:pPr algn="ctr"/>
            <a:r>
              <a:rPr lang="sr-Cyrl-RS" sz="2000" dirty="0"/>
              <a:t>У ЦИЉУ СОПСТВЕНОГ ЗДРАВЉА ПРИДРЖАВАЈТЕ СЕ ДАТИХ МЕРА !!!</a:t>
            </a:r>
          </a:p>
          <a:p>
            <a:pPr algn="ctr"/>
            <a:r>
              <a:rPr lang="sr-Cyrl-RS" sz="2000" dirty="0"/>
              <a:t>НЕЋЕ ВАМ ОДУЗЕТИ ПУНО ВРЕМЕНА, А МОЖЕ ВАМ ПОМОЋИ !!!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87046813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416" y="813816"/>
            <a:ext cx="107076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b="1" u="sng" dirty="0"/>
              <a:t>ЕПИДЕМИЈА</a:t>
            </a:r>
            <a:r>
              <a:rPr lang="sr-Cyrl-RS" dirty="0"/>
              <a:t> заразних болести представља појаву већег броја случајева заразне болести у неком подручју, док </a:t>
            </a:r>
            <a:r>
              <a:rPr lang="sr-Cyrl-RS" b="1" u="sng" dirty="0"/>
              <a:t>ПАНДЕМИЈА</a:t>
            </a:r>
            <a:r>
              <a:rPr lang="sr-Cyrl-RS" dirty="0"/>
              <a:t> представља појаву неке заразне болести у великим размерама која се шири са континента на континент и брзо захвата цео свет.</a:t>
            </a:r>
          </a:p>
          <a:p>
            <a:pPr algn="just"/>
            <a:endParaRPr lang="sr-Cyrl-RS" dirty="0"/>
          </a:p>
          <a:p>
            <a:pPr algn="just"/>
            <a:r>
              <a:rPr lang="sr-Cyrl-RS" dirty="0"/>
              <a:t>Са појмом епидемија срећемо се сваке године са појавом сезоне грипа. Она се брзо шири на велики број људи за кратак временски период, обично за око две недеље.</a:t>
            </a:r>
          </a:p>
          <a:p>
            <a:pPr algn="just"/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0754" y="2798064"/>
            <a:ext cx="5416350" cy="3959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59472877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8720" y="933117"/>
            <a:ext cx="98572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dirty="0"/>
              <a:t>Савремено човечанство се и дан данас суочава са опасним заразним болестима за које се сматрало да су искорењене и да припадају прошлости. Захваљујући напретку модерне технологије и медицине, као и повећању животног стандарда, ове болести немају онај значај и утицај на људски род какав су имале кроз историју.</a:t>
            </a:r>
          </a:p>
          <a:p>
            <a:pPr algn="just"/>
            <a:endParaRPr lang="sr-Cyrl-RS" dirty="0"/>
          </a:p>
          <a:p>
            <a:pPr algn="just"/>
            <a:r>
              <a:rPr lang="sr-Cyrl-RS" dirty="0"/>
              <a:t>Према </a:t>
            </a:r>
            <a:r>
              <a:rPr lang="sr-Cyrl-RS" u="sng" dirty="0"/>
              <a:t>Светској здравственој организацији </a:t>
            </a:r>
            <a:r>
              <a:rPr lang="sr-Cyrl-RS" dirty="0"/>
              <a:t>о пандемији се може говорити када су испуњена три основна услова:</a:t>
            </a:r>
          </a:p>
          <a:p>
            <a:pPr algn="just"/>
            <a:endParaRPr lang="sr-Cyrl-RS" dirty="0"/>
          </a:p>
          <a:p>
            <a:pPr marL="285750" indent="-285750" algn="just">
              <a:buFontTx/>
              <a:buChar char="-"/>
            </a:pPr>
            <a:r>
              <a:rPr lang="sr-Cyrl-RS" dirty="0"/>
              <a:t>у популацији се појављује до тада непознато обољење</a:t>
            </a:r>
          </a:p>
          <a:p>
            <a:pPr marL="285750" indent="-285750" algn="just">
              <a:buFontTx/>
              <a:buChar char="-"/>
            </a:pPr>
            <a:r>
              <a:rPr lang="sr-Cyrl-RS" dirty="0"/>
              <a:t>узрочник инфицира људе и изазива тешка обољења</a:t>
            </a:r>
          </a:p>
          <a:p>
            <a:pPr marL="285750" indent="-285750" algn="just">
              <a:buFontTx/>
              <a:buChar char="-"/>
            </a:pPr>
            <a:r>
              <a:rPr lang="sr-Cyrl-RS" dirty="0"/>
              <a:t>узрочници се шире брзо и задржавају међу људима</a:t>
            </a:r>
          </a:p>
        </p:txBody>
      </p:sp>
    </p:spTree>
    <p:extLst>
      <p:ext uri="{BB962C8B-B14F-4D97-AF65-F5344CB8AC3E}">
        <p14:creationId xmlns:p14="http://schemas.microsoft.com/office/powerpoint/2010/main" xmlns="" val="3696378914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2728" y="603504"/>
            <a:ext cx="90891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/>
              <a:t>Вековима су човечанством харале епидемије разних заразних болести: куга, колера, трбушни тифус, велике богиње, грип... Епидемије су утицале на човечанство и ток историје, одневши за собом више жртава од ратова.</a:t>
            </a:r>
          </a:p>
          <a:p>
            <a:pPr algn="just"/>
            <a:endParaRPr lang="sr-Cyrl-RS" dirty="0"/>
          </a:p>
          <a:p>
            <a:pPr algn="just"/>
            <a:endParaRPr lang="sr-Cyrl-RS" dirty="0"/>
          </a:p>
          <a:p>
            <a:pPr algn="just"/>
            <a:endParaRPr lang="sr-Cyrl-RS" dirty="0"/>
          </a:p>
          <a:p>
            <a:pPr algn="just"/>
            <a:endParaRPr lang="sr-Cyrl-RS" dirty="0"/>
          </a:p>
          <a:p>
            <a:pPr algn="just"/>
            <a:endParaRPr lang="sr-Cyrl-RS" dirty="0"/>
          </a:p>
          <a:p>
            <a:pPr algn="just"/>
            <a:endParaRPr lang="sr-Cyrl-RS" dirty="0"/>
          </a:p>
          <a:p>
            <a:pPr algn="just"/>
            <a:endParaRPr lang="sr-Cyrl-RS" dirty="0"/>
          </a:p>
          <a:p>
            <a:pPr algn="just"/>
            <a:endParaRPr lang="sr-Cyrl-RS" dirty="0"/>
          </a:p>
          <a:p>
            <a:pPr algn="just"/>
            <a:endParaRPr lang="sr-Cyrl-RS" dirty="0"/>
          </a:p>
          <a:p>
            <a:pPr algn="just"/>
            <a:endParaRPr lang="sr-Cyrl-RS" dirty="0"/>
          </a:p>
          <a:p>
            <a:pPr algn="just"/>
            <a:endParaRPr lang="sr-Cyrl-RS" dirty="0"/>
          </a:p>
          <a:p>
            <a:pPr algn="just"/>
            <a:endParaRPr lang="sr-Cyrl-RS" dirty="0"/>
          </a:p>
          <a:p>
            <a:pPr algn="just"/>
            <a:endParaRPr lang="sr-Cyrl-RS" dirty="0"/>
          </a:p>
          <a:p>
            <a:pPr algn="just"/>
            <a:r>
              <a:rPr lang="sr-Cyrl-RS" dirty="0"/>
              <a:t>Глобално или пандемијско ширење заразних билести започело је шпанским освајачима који су у новооткривене земље донели велике богиње. Данас, без обзира на успешно сузбијање и превенцију заразних болести оне су и даље узрок 1/3 смртности, нарочито у земљама са ниским стандардом живота.</a:t>
            </a:r>
          </a:p>
          <a:p>
            <a:pPr algn="just"/>
            <a:endParaRPr lang="sr-Cyrl-R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2472" y="1453896"/>
            <a:ext cx="4279392" cy="3529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02152" y="4489704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dirty="0"/>
              <a:t>велике богиње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4608152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608" y="1051560"/>
            <a:ext cx="69860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dirty="0"/>
              <a:t>Од антике преко средњег века, па све до наших дана харале су епидемије разних заразних болести. Од велике пандемије куге страдало је и више десетина милиона људи. Велика пандемија куге 1348. године десетковала је европско становништво.</a:t>
            </a:r>
          </a:p>
          <a:p>
            <a:pPr algn="just"/>
            <a:endParaRPr lang="sr-Cyrl-RS" dirty="0"/>
          </a:p>
          <a:p>
            <a:pPr algn="just"/>
            <a:r>
              <a:rPr lang="sr-Cyrl-RS" dirty="0"/>
              <a:t>У нашој земљи 1873. године догодила се велика епидемија колере и била је део свестке пандемије те болести која је почела у Кини и Индији 1864. године. Бродовима пренета је у Америку и Аргентину, а затим се проширила и на земље Балкана.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6760" y="768096"/>
            <a:ext cx="3696154" cy="5559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54294900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8488" y="859536"/>
            <a:ext cx="95737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/>
              <a:t>Пандемије кроз историју:</a:t>
            </a:r>
          </a:p>
          <a:p>
            <a:pPr algn="just"/>
            <a:endParaRPr lang="sr-Cyrl-RS" dirty="0"/>
          </a:p>
          <a:p>
            <a:pPr marL="285750" indent="-285750" algn="just">
              <a:buFontTx/>
              <a:buChar char="-"/>
            </a:pPr>
            <a:r>
              <a:rPr lang="sr-Cyrl-RS" dirty="0"/>
              <a:t>Атинска куга, 430 године п.н.е.</a:t>
            </a:r>
          </a:p>
          <a:p>
            <a:pPr marL="285750" indent="-285750" algn="just">
              <a:buFontTx/>
              <a:buChar char="-"/>
            </a:pPr>
            <a:r>
              <a:rPr lang="sr-Cyrl-RS" dirty="0"/>
              <a:t>Антонинијева куга 165-180. године</a:t>
            </a:r>
          </a:p>
          <a:p>
            <a:pPr marL="285750" indent="-285750" algn="just">
              <a:buFontTx/>
              <a:buChar char="-"/>
            </a:pPr>
            <a:r>
              <a:rPr lang="sr-Cyrl-RS" dirty="0"/>
              <a:t>Јустинијанова куга, од 541 – 750. године</a:t>
            </a:r>
          </a:p>
          <a:p>
            <a:pPr marL="285750" indent="-285750" algn="just">
              <a:buFontTx/>
              <a:buChar char="-"/>
            </a:pPr>
            <a:r>
              <a:rPr lang="sr-Cyrl-RS" dirty="0"/>
              <a:t>Црна смрт, почела у 14. веку</a:t>
            </a:r>
          </a:p>
          <a:p>
            <a:pPr marL="285750" indent="-285750" algn="just">
              <a:buFontTx/>
              <a:buChar char="-"/>
            </a:pPr>
            <a:r>
              <a:rPr lang="sr-Cyrl-RS" dirty="0"/>
              <a:t>Шпански грип, најсмртнија болест у историји човечанства од 1918 – 1920.</a:t>
            </a:r>
          </a:p>
          <a:p>
            <a:pPr marL="285750" indent="-285750" algn="just">
              <a:buFontTx/>
              <a:buChar char="-"/>
            </a:pPr>
            <a:r>
              <a:rPr lang="sr-Cyrl-RS" dirty="0"/>
              <a:t>Богиње изазване вирусом </a:t>
            </a:r>
            <a:r>
              <a:rPr lang="en-US" dirty="0" err="1"/>
              <a:t>Variola</a:t>
            </a:r>
            <a:endParaRPr lang="en-US" dirty="0"/>
          </a:p>
          <a:p>
            <a:pPr marL="285750" indent="-285750" algn="just">
              <a:buFontTx/>
              <a:buChar char="-"/>
            </a:pPr>
            <a:r>
              <a:rPr lang="sr-Cyrl-RS" dirty="0"/>
              <a:t>Мале богиње</a:t>
            </a:r>
          </a:p>
          <a:p>
            <a:pPr marL="285750" indent="-285750" algn="just">
              <a:buFontTx/>
              <a:buChar char="-"/>
            </a:pPr>
            <a:r>
              <a:rPr lang="sr-Cyrl-RS" dirty="0"/>
              <a:t>Туберкулоза</a:t>
            </a:r>
          </a:p>
          <a:p>
            <a:pPr marL="285750" indent="-285750" algn="just">
              <a:buFontTx/>
              <a:buChar char="-"/>
            </a:pPr>
            <a:endParaRPr lang="sr-Cyrl-RS" dirty="0"/>
          </a:p>
          <a:p>
            <a:pPr marL="285750" indent="-285750" algn="just">
              <a:buFontTx/>
              <a:buChar char="-"/>
            </a:pPr>
            <a:endParaRPr lang="sr-Cyrl-RS" dirty="0"/>
          </a:p>
          <a:p>
            <a:pPr algn="just"/>
            <a:r>
              <a:rPr lang="sr-Cyrl-RS" dirty="0"/>
              <a:t>У последњих 20 година имали смо неколико великих претњи: </a:t>
            </a:r>
            <a:r>
              <a:rPr lang="en-US" dirty="0"/>
              <a:t>SARS, MERS, </a:t>
            </a:r>
            <a:r>
              <a:rPr lang="sr-Cyrl-RS" dirty="0"/>
              <a:t>ебола, птичији грип и свињски грип па научници сматрају да смо избегли пет метака, али нас је шести закачио, </a:t>
            </a:r>
            <a:r>
              <a:rPr lang="sr-Cyrl-RS" b="1" dirty="0"/>
              <a:t>вирус Корона</a:t>
            </a:r>
            <a:r>
              <a:rPr lang="sr-Cyrl-R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1234300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3584" y="841248"/>
            <a:ext cx="9921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/>
              <a:t>Свака пандемија мора се изучавати мултидисциплинарно уз помоћ епидемиологије, молекуларне биологије, вирусологије, историје медицине ...</a:t>
            </a:r>
          </a:p>
          <a:p>
            <a:pPr algn="just"/>
            <a:endParaRPr lang="sr-Cyrl-RS" dirty="0"/>
          </a:p>
          <a:p>
            <a:pPr algn="just"/>
            <a:r>
              <a:rPr lang="sr-Cyrl-RS" dirty="0"/>
              <a:t>Велика стопа смртности и оболелих последица је услова живота, нехигијене и недостатака адекватног лека.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5537" y="2127271"/>
            <a:ext cx="6903338" cy="4599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83699067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0640" y="898112"/>
            <a:ext cx="9232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b="1" dirty="0"/>
              <a:t>Колективни имунитет </a:t>
            </a:r>
            <a:r>
              <a:rPr lang="sr-Cyrl-RS" dirty="0"/>
              <a:t>– падом колективног имунитета мета заразних болести постају сви грађани. Одбијањем вакцинације имунитет се доводи у питање. Да би се стекао колективни имунитет неопходно је да 95% становништва буде вакцинисано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7256" y="1821442"/>
            <a:ext cx="4983480" cy="4917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2358468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8816" y="144162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RS" sz="2800" dirty="0">
                <a:solidFill>
                  <a:srgbClr val="7030A0"/>
                </a:solidFill>
              </a:rPr>
              <a:t>ПРЕВЕНЦИЈА И МЕРЕ ЗАШТИТЕ ОД ЗАРАЗНИХ БОЛЕСТИ У ЦИЉУ СПРЕЧАВАЊА НАСТАНКА ЕПИДЕМИЈЕ И ПАНДЕМИЈЕ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843813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329</TotalTime>
  <Words>700</Words>
  <Application>Microsoft Office PowerPoint</Application>
  <PresentationFormat>Custom</PresentationFormat>
  <Paragraphs>76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Droplet</vt:lpstr>
      <vt:lpstr>ЕПИДЕМИЈЕ, ПАНДЕМИЈЕ појам и мере заштите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User</cp:lastModifiedBy>
  <cp:revision>25</cp:revision>
  <dcterms:created xsi:type="dcterms:W3CDTF">2020-09-09T10:17:25Z</dcterms:created>
  <dcterms:modified xsi:type="dcterms:W3CDTF">2020-09-17T07:53:19Z</dcterms:modified>
</cp:coreProperties>
</file>